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64" r:id="rId4"/>
    <p:sldId id="265" r:id="rId5"/>
    <p:sldId id="259" r:id="rId6"/>
    <p:sldId id="272" r:id="rId7"/>
    <p:sldId id="274" r:id="rId8"/>
    <p:sldId id="261" r:id="rId9"/>
    <p:sldId id="268" r:id="rId10"/>
  </p:sldIdLst>
  <p:sldSz cx="12192000" cy="6858000"/>
  <p:notesSz cx="6858000" cy="9144000"/>
  <p:embeddedFontLst>
    <p:embeddedFont>
      <p:font typeface="方正清刻本悦宋简体" panose="02000000000000000000" pitchFamily="2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1" autoAdjust="0"/>
    <p:restoredTop sz="95494" autoAdjust="0"/>
  </p:normalViewPr>
  <p:slideViewPr>
    <p:cSldViewPr snapToGrid="0" showGuides="1">
      <p:cViewPr varScale="1">
        <p:scale>
          <a:sx n="105" d="100"/>
          <a:sy n="105" d="100"/>
        </p:scale>
        <p:origin x="726" y="138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59754-4DFD-473D-8BE0-BD50690C2401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C65EF-87B7-4F97-B268-EE469C9F54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21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C65EF-87B7-4F97-B268-EE469C9F54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196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C65EF-87B7-4F97-B268-EE469C9F54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08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C65EF-87B7-4F97-B268-EE469C9F54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47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C65EF-87B7-4F97-B268-EE469C9F54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373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C65EF-87B7-4F97-B268-EE469C9F54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63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C65EF-87B7-4F97-B268-EE469C9F54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4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C65EF-87B7-4F97-B268-EE469C9F54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420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C65EF-87B7-4F97-B268-EE469C9F54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197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C65EF-87B7-4F97-B268-EE469C9F54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13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957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89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02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17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79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37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8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80" y="-1809750"/>
            <a:ext cx="13966136" cy="86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5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18 4.44444E-6 C -0.03528 4.44444E-6 -0.00924 0.04699 -0.00924 0.10509 C -0.00924 0.16296 -0.03528 0.21018 -0.06718 0.21018 C -0.09922 0.21018 -0.125 0.16296 -0.125 0.10509 C -0.125 0.04699 -0.09922 4.44444E-6 -0.06718 4.44444E-6 Z " pathEditMode="relative" rAng="0" ptsTypes="AAA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60" y="-1626870"/>
            <a:ext cx="14086191" cy="86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19 4.07407E-6 C -0.03529 4.07407E-6 -0.00925 0.04699 -0.00925 0.10509 C -0.00925 0.16296 -0.03529 0.21018 -0.06719 0.21018 C -0.09922 0.21018 -0.125 0.16296 -0.125 0.10509 C -0.125 0.04699 -0.09922 4.07407E-6 -0.06719 4.07407E-6 Z " pathEditMode="relative" rAng="0" ptsTypes="AAA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445" y="-1975515"/>
            <a:ext cx="13966136" cy="91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18 -7.40741E-7 C -0.03528 -7.40741E-7 -0.00924 0.04699 -0.00924 0.10509 C -0.00924 0.16296 -0.03528 0.21019 -0.06718 0.21019 C -0.09921 0.21019 -0.125 0.16296 -0.125 0.10509 C -0.125 0.04699 -0.09921 -7.40741E-7 -0.06718 -7.40741E-7 Z " pathEditMode="relative" rAng="0" ptsTypes="AAA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446" y="-1475873"/>
            <a:ext cx="14815777" cy="83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0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19 -1.11111E-6 C -0.03528 -1.11111E-6 -0.00924 0.04699 -0.00924 0.10509 C -0.00924 0.16296 -0.03528 0.21019 -0.06719 0.21019 C -0.09922 0.21019 -0.125 0.16296 -0.125 0.10509 C -0.125 0.04699 -0.09922 -1.11111E-6 -0.06719 -1.11111E-6 Z " pathEditMode="relative" rAng="0" ptsTypes="AAA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65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25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411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09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ideo" Target="../media/media1.mp4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media" Target="../media/media1.mp4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ld_movie">
            <a:hlinkClick r:id="" action="ppaction://media"/>
          </p:cNvPr>
          <p:cNvPicPr>
            <a:picLocks noChangeAspect="1"/>
          </p:cNvPicPr>
          <p:nvPr userDrawn="1"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B720C-A421-4284-BEC3-027509445F77}" type="datetimeFigureOut">
              <a:rPr lang="zh-CN" altLang="en-US" smtClean="0"/>
              <a:t>2016/10/25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FEB4F-8F1A-407A-A71B-EEA7A1F3C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49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16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49" y="2101945"/>
            <a:ext cx="1834220" cy="31304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67518" y="3986677"/>
            <a:ext cx="19223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FF0000">
                    <a:alpha val="60000"/>
                  </a:srgbClr>
                </a:solidFill>
                <a:cs typeface="+mn-ea"/>
                <a:sym typeface="+mn-lt"/>
              </a:rPr>
              <a:t>毕业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87" y="3187344"/>
            <a:ext cx="1134573" cy="13533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26454" y="2403118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cs typeface="+mn-ea"/>
                <a:sym typeface="+mn-lt"/>
              </a:rPr>
              <a:t>20 Years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94822" y="1804777"/>
            <a:ext cx="1215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alpha val="33000"/>
                  </a:schemeClr>
                </a:solidFill>
                <a:cs typeface="+mn-ea"/>
                <a:sym typeface="+mn-lt"/>
              </a:rPr>
              <a:t>199</a:t>
            </a:r>
            <a:r>
              <a:rPr lang="en-US" altLang="zh-CN" sz="4800" dirty="0">
                <a:solidFill>
                  <a:schemeClr val="tx1">
                    <a:alpha val="36000"/>
                  </a:schemeClr>
                </a:solidFill>
                <a:cs typeface="+mn-ea"/>
                <a:sym typeface="+mn-lt"/>
              </a:rPr>
              <a:t>5</a:t>
            </a:r>
            <a:endParaRPr lang="zh-CN" altLang="en-US" sz="4800" dirty="0">
              <a:solidFill>
                <a:schemeClr val="tx1">
                  <a:alpha val="36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89909" y="1805856"/>
            <a:ext cx="1225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FF0000">
                    <a:alpha val="61000"/>
                  </a:srgbClr>
                </a:solidFill>
                <a:cs typeface="+mn-ea"/>
                <a:sym typeface="+mn-lt"/>
              </a:rPr>
              <a:t>2015</a:t>
            </a:r>
            <a:endParaRPr lang="zh-CN" altLang="en-US" sz="4800" dirty="0">
              <a:solidFill>
                <a:srgbClr val="FF0000">
                  <a:alpha val="61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" name="罗大佑 - 光阴的故事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41024" y="-826008"/>
            <a:ext cx="609600" cy="60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87" y="2993415"/>
            <a:ext cx="1843827" cy="12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3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5" grpId="0"/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029456" y="3997667"/>
            <a:ext cx="4133088" cy="0"/>
          </a:xfrm>
          <a:prstGeom prst="line">
            <a:avLst/>
          </a:prstGeom>
          <a:ln w="38100">
            <a:solidFill>
              <a:srgbClr val="FF0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33" y="2018501"/>
            <a:ext cx="1283021" cy="12161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58309" y="3997667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某某学院某级某班</a:t>
            </a:r>
          </a:p>
        </p:txBody>
      </p:sp>
      <p:sp>
        <p:nvSpPr>
          <p:cNvPr id="6" name="矩形 5"/>
          <p:cNvSpPr/>
          <p:nvPr/>
        </p:nvSpPr>
        <p:spPr>
          <a:xfrm>
            <a:off x="4961704" y="323470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某某学校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526612" y="2072602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tx1">
                    <a:alpha val="69000"/>
                  </a:schemeClr>
                </a:solidFill>
                <a:cs typeface="+mn-ea"/>
                <a:sym typeface="+mn-lt"/>
              </a:rPr>
              <a:t>再聚首</a:t>
            </a:r>
          </a:p>
        </p:txBody>
      </p:sp>
    </p:spTree>
    <p:extLst>
      <p:ext uri="{BB962C8B-B14F-4D97-AF65-F5344CB8AC3E}">
        <p14:creationId xmlns:p14="http://schemas.microsoft.com/office/powerpoint/2010/main" val="216999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40451" y="1500026"/>
            <a:ext cx="20480067" cy="3504887"/>
            <a:chOff x="369050" y="1122133"/>
            <a:chExt cx="21576719" cy="434594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50" y="1122134"/>
              <a:ext cx="5917887" cy="4345948"/>
            </a:xfrm>
            <a:prstGeom prst="rect">
              <a:avLst/>
            </a:prstGeom>
            <a:scene3d>
              <a:camera prst="perspectiveRight" fov="3900000">
                <a:rot lat="0" lon="20099993" rev="0"/>
              </a:camera>
              <a:lightRig rig="threePt" dir="t"/>
            </a:scene3d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6073" y="1122133"/>
              <a:ext cx="5917885" cy="4345947"/>
            </a:xfrm>
            <a:prstGeom prst="rect">
              <a:avLst/>
            </a:prstGeom>
            <a:scene3d>
              <a:camera prst="perspectiveRight" fov="3900000">
                <a:rot lat="0" lon="20099993" rev="0"/>
              </a:camera>
              <a:lightRig rig="threePt" dir="t"/>
            </a:scene3d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7884" y="1122133"/>
              <a:ext cx="5917885" cy="4345947"/>
            </a:xfrm>
            <a:prstGeom prst="rect">
              <a:avLst/>
            </a:prstGeom>
            <a:scene3d>
              <a:camera prst="perspectiveLeft" fov="3900000">
                <a:rot lat="0" lon="1500000" rev="0"/>
              </a:camera>
              <a:lightRig rig="threePt" dir="t"/>
            </a:scene3d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458" y="1122134"/>
              <a:ext cx="5917885" cy="4345947"/>
            </a:xfrm>
            <a:prstGeom prst="rect">
              <a:avLst/>
            </a:prstGeom>
            <a:scene3d>
              <a:camera prst="perspectiveLeft" fov="3900000">
                <a:rot lat="0" lon="1500000" rev="0"/>
              </a:camera>
              <a:lightRig rig="threePt" dir="t"/>
            </a:scene3d>
          </p:spPr>
        </p:pic>
      </p:grpSp>
      <p:sp>
        <p:nvSpPr>
          <p:cNvPr id="12" name="矩形 11"/>
          <p:cNvSpPr/>
          <p:nvPr/>
        </p:nvSpPr>
        <p:spPr>
          <a:xfrm>
            <a:off x="3212646" y="5498830"/>
            <a:ext cx="60177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有太多的追忆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0976" y="4951704"/>
            <a:ext cx="6965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我们有太多的感慨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7429" y="408630"/>
            <a:ext cx="6417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时光荏冉，岁月如歌</a:t>
            </a:r>
          </a:p>
        </p:txBody>
      </p:sp>
      <p:sp>
        <p:nvSpPr>
          <p:cNvPr id="6" name="矩形 5"/>
          <p:cNvSpPr/>
          <p:nvPr/>
        </p:nvSpPr>
        <p:spPr>
          <a:xfrm>
            <a:off x="360981" y="5119412"/>
            <a:ext cx="5277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回首二十载风风雨雨，</a:t>
            </a:r>
          </a:p>
        </p:txBody>
      </p:sp>
      <p:sp>
        <p:nvSpPr>
          <p:cNvPr id="8" name="矩形 7"/>
          <p:cNvSpPr/>
          <p:nvPr/>
        </p:nvSpPr>
        <p:spPr>
          <a:xfrm>
            <a:off x="3046133" y="5514609"/>
            <a:ext cx="2749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弹指一挥间</a:t>
            </a:r>
          </a:p>
        </p:txBody>
      </p:sp>
      <p:sp>
        <p:nvSpPr>
          <p:cNvPr id="9" name="矩形 8"/>
          <p:cNvSpPr/>
          <p:nvPr/>
        </p:nvSpPr>
        <p:spPr>
          <a:xfrm>
            <a:off x="5052998" y="4848735"/>
            <a:ext cx="3262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当年的我们，</a:t>
            </a:r>
          </a:p>
        </p:txBody>
      </p:sp>
      <p:sp>
        <p:nvSpPr>
          <p:cNvPr id="10" name="矩形 9"/>
          <p:cNvSpPr/>
          <p:nvPr/>
        </p:nvSpPr>
        <p:spPr>
          <a:xfrm>
            <a:off x="5399248" y="5537175"/>
            <a:ext cx="37753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正值青春年少，</a:t>
            </a:r>
          </a:p>
        </p:txBody>
      </p:sp>
      <p:sp>
        <p:nvSpPr>
          <p:cNvPr id="23" name="矩形 22"/>
          <p:cNvSpPr/>
          <p:nvPr/>
        </p:nvSpPr>
        <p:spPr>
          <a:xfrm>
            <a:off x="8953104" y="5537175"/>
            <a:ext cx="2749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风华正茂。</a:t>
            </a:r>
          </a:p>
        </p:txBody>
      </p:sp>
    </p:spTree>
    <p:extLst>
      <p:ext uri="{BB962C8B-B14F-4D97-AF65-F5344CB8AC3E}">
        <p14:creationId xmlns:p14="http://schemas.microsoft.com/office/powerpoint/2010/main" val="323168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1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1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2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2" grpId="0"/>
      <p:bldP spid="6" grpId="0"/>
      <p:bldP spid="6" grpId="1"/>
      <p:bldP spid="8" grpId="0"/>
      <p:bldP spid="8" grpId="1"/>
      <p:bldP spid="9" grpId="0"/>
      <p:bldP spid="9" grpId="1"/>
      <p:bldP spid="10" grpId="0"/>
      <p:bldP spid="10" grpId="1"/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431" y="268428"/>
            <a:ext cx="1006412" cy="9539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691013" y="83705"/>
            <a:ext cx="2018978" cy="1323439"/>
            <a:chOff x="7361489" y="689346"/>
            <a:chExt cx="2018978" cy="1323439"/>
          </a:xfrm>
        </p:grpSpPr>
        <p:grpSp>
          <p:nvGrpSpPr>
            <p:cNvPr id="5" name="组合 4"/>
            <p:cNvGrpSpPr/>
            <p:nvPr/>
          </p:nvGrpSpPr>
          <p:grpSpPr>
            <a:xfrm>
              <a:off x="7566633" y="689346"/>
              <a:ext cx="1813834" cy="1323439"/>
              <a:chOff x="5688637" y="571025"/>
              <a:chExt cx="1813834" cy="1323439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5688637" y="571025"/>
                <a:ext cx="121058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0" dirty="0">
                    <a:solidFill>
                      <a:srgbClr val="FF0000">
                        <a:alpha val="61000"/>
                      </a:srgbClr>
                    </a:solidFill>
                    <a:cs typeface="+mn-ea"/>
                    <a:sym typeface="+mn-lt"/>
                  </a:rPr>
                  <a:t>忆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6497068" y="940358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tx1">
                        <a:alpha val="64000"/>
                      </a:schemeClr>
                    </a:solidFill>
                    <a:cs typeface="+mn-ea"/>
                    <a:sym typeface="+mn-lt"/>
                  </a:rPr>
                  <a:t>校园</a:t>
                </a: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7361489" y="745425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FF0000">
                      <a:alpha val="60000"/>
                    </a:srgbClr>
                  </a:solidFill>
                  <a:cs typeface="+mn-ea"/>
                  <a:sym typeface="+mn-lt"/>
                </a:rPr>
                <a:t>追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7441643" y="3683225"/>
            <a:ext cx="43616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chemeClr val="bg1">
                    <a:alpha val="82000"/>
                  </a:schemeClr>
                </a:solidFill>
                <a:cs typeface="+mn-ea"/>
                <a:sym typeface="+mn-lt"/>
              </a:rPr>
              <a:t>你，可曾在那开满鲜花的广场上，留下属于你的痕迹？</a:t>
            </a:r>
            <a:endParaRPr lang="zh-CN" altLang="en-US" sz="3600" dirty="0">
              <a:solidFill>
                <a:schemeClr val="bg1">
                  <a:alpha val="82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408345" y="5011722"/>
            <a:ext cx="130086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bg1">
                    <a:alpha val="82000"/>
                  </a:schemeClr>
                </a:solidFill>
                <a:cs typeface="+mn-ea"/>
                <a:sym typeface="+mn-lt"/>
              </a:rPr>
              <a:t>我们微笑着在校园的林荫小路上散步，</a:t>
            </a:r>
            <a:endParaRPr lang="en-US" altLang="zh-CN" sz="3600" dirty="0">
              <a:solidFill>
                <a:schemeClr val="bg1">
                  <a:alpha val="82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zh-CN" sz="3600" dirty="0">
                <a:solidFill>
                  <a:schemeClr val="bg1">
                    <a:alpha val="82000"/>
                  </a:schemeClr>
                </a:solidFill>
                <a:cs typeface="+mn-ea"/>
                <a:sym typeface="+mn-lt"/>
              </a:rPr>
              <a:t>撒下最快乐的时光</a:t>
            </a:r>
            <a:endParaRPr lang="zh-CN" altLang="en-US" sz="3600" dirty="0">
              <a:solidFill>
                <a:schemeClr val="bg1">
                  <a:alpha val="82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0" y="1901165"/>
            <a:ext cx="4011948" cy="3006999"/>
          </a:xfrm>
          <a:prstGeom prst="rect">
            <a:avLst/>
          </a:prstGeom>
          <a:scene3d>
            <a:camera prst="perspectiveLeft" fov="2700000"/>
            <a:lightRig rig="threePt" dir="t"/>
          </a:scene3d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8" y="1023854"/>
            <a:ext cx="4898430" cy="367142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93" y="1840702"/>
            <a:ext cx="3265374" cy="43016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5" y="591633"/>
            <a:ext cx="3831683" cy="2921255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26" y="2563308"/>
            <a:ext cx="3388124" cy="2838877"/>
          </a:xfrm>
          <a:prstGeom prst="rect">
            <a:avLst/>
          </a:prstGeom>
          <a:scene3d>
            <a:camera prst="perspectiveLeft" fov="2700000"/>
            <a:lightRig rig="threePt" dir="t"/>
          </a:scene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2" y="1786058"/>
            <a:ext cx="3908166" cy="3274615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53" y="2608200"/>
            <a:ext cx="2831954" cy="2452473"/>
          </a:xfrm>
          <a:prstGeom prst="rect">
            <a:avLst/>
          </a:prstGeom>
          <a:scene3d>
            <a:camera prst="perspectiveLeft" fov="2700000"/>
            <a:lightRig rig="threePt" dir="t"/>
          </a:scene3d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27" y="3642625"/>
            <a:ext cx="3461668" cy="26391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62" y="849952"/>
            <a:ext cx="4994918" cy="380809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231274" y="1330984"/>
            <a:ext cx="77427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chemeClr val="tx1">
                    <a:alpha val="82000"/>
                  </a:schemeClr>
                </a:solidFill>
                <a:cs typeface="+mn-ea"/>
                <a:sym typeface="+mn-lt"/>
              </a:rPr>
              <a:t>你，可曾</a:t>
            </a:r>
            <a:r>
              <a:rPr lang="zh-CN" altLang="en-US" sz="3600" dirty="0">
                <a:solidFill>
                  <a:schemeClr val="tx1">
                    <a:alpha val="82000"/>
                  </a:schemeClr>
                </a:solidFill>
                <a:cs typeface="+mn-ea"/>
                <a:sym typeface="+mn-lt"/>
              </a:rPr>
              <a:t>记得我们</a:t>
            </a:r>
            <a:r>
              <a:rPr lang="zh-CN" altLang="zh-CN" sz="3600" dirty="0">
                <a:solidFill>
                  <a:schemeClr val="tx1">
                    <a:alpha val="82000"/>
                  </a:schemeClr>
                </a:solidFill>
                <a:cs typeface="+mn-ea"/>
                <a:sym typeface="+mn-lt"/>
              </a:rPr>
              <a:t>走过操场的篮 球架，</a:t>
            </a:r>
            <a:endParaRPr lang="zh-CN" altLang="en-US" sz="3600" dirty="0">
              <a:solidFill>
                <a:schemeClr val="tx1">
                  <a:alpha val="82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34975" y="1929035"/>
            <a:ext cx="700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chemeClr val="tx1">
                    <a:alpha val="82000"/>
                  </a:schemeClr>
                </a:solidFill>
                <a:cs typeface="+mn-ea"/>
                <a:sym typeface="+mn-lt"/>
              </a:rPr>
              <a:t>经过隔壁班那美丽女孩的窗台</a:t>
            </a:r>
            <a:endParaRPr lang="zh-CN" altLang="en-US" sz="3600" dirty="0">
              <a:solidFill>
                <a:schemeClr val="tx1">
                  <a:alpha val="82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344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250"/>
                            </p:stCondLst>
                            <p:childTnLst>
                              <p:par>
                                <p:cTn id="80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25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9" grpId="0"/>
      <p:bldP spid="19" grpId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8" y="351555"/>
            <a:ext cx="1006412" cy="95399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37070" y="166832"/>
            <a:ext cx="2018978" cy="1323439"/>
            <a:chOff x="7361489" y="689346"/>
            <a:chExt cx="2018978" cy="1323439"/>
          </a:xfrm>
        </p:grpSpPr>
        <p:grpSp>
          <p:nvGrpSpPr>
            <p:cNvPr id="9" name="组合 8"/>
            <p:cNvGrpSpPr/>
            <p:nvPr/>
          </p:nvGrpSpPr>
          <p:grpSpPr>
            <a:xfrm>
              <a:off x="7566633" y="689346"/>
              <a:ext cx="1813834" cy="1323439"/>
              <a:chOff x="5688637" y="571025"/>
              <a:chExt cx="1813834" cy="1323439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5688637" y="571025"/>
                <a:ext cx="121058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0" dirty="0">
                    <a:solidFill>
                      <a:srgbClr val="FF0000">
                        <a:alpha val="60000"/>
                      </a:srgbClr>
                    </a:solidFill>
                    <a:cs typeface="+mn-ea"/>
                    <a:sym typeface="+mn-lt"/>
                  </a:rPr>
                  <a:t>忆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497068" y="940358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tx1">
                        <a:alpha val="64000"/>
                      </a:schemeClr>
                    </a:solidFill>
                    <a:cs typeface="+mn-ea"/>
                    <a:sym typeface="+mn-lt"/>
                  </a:rPr>
                  <a:t>教室</a:t>
                </a: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361489" y="745425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FF0000">
                      <a:alpha val="60000"/>
                    </a:srgbClr>
                  </a:solidFill>
                  <a:cs typeface="+mn-ea"/>
                  <a:sym typeface="+mn-lt"/>
                </a:rPr>
                <a:t>追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6" y="2074935"/>
            <a:ext cx="4417332" cy="3710558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7" y="3348120"/>
            <a:ext cx="4223441" cy="296028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19" y="3246279"/>
            <a:ext cx="3892500" cy="2692610"/>
          </a:xfrm>
          <a:prstGeom prst="rect">
            <a:avLst/>
          </a:prstGeom>
          <a:scene3d>
            <a:camera prst="perspectiveLeft" fov="2700000">
              <a:rot lat="0" lon="1200001" rev="0"/>
            </a:camera>
            <a:lightRig rig="threePt" dir="t"/>
          </a:scene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19" y="351555"/>
            <a:ext cx="5191850" cy="3686689"/>
          </a:xfrm>
          <a:prstGeom prst="rect">
            <a:avLst/>
          </a:prstGeom>
          <a:scene3d>
            <a:camera prst="perspectiveLeft" fov="2700000"/>
            <a:lightRig rig="threePt" dir="t"/>
          </a:scene3d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79" y="1305550"/>
            <a:ext cx="4604670" cy="385821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0945" y="1393600"/>
            <a:ext cx="6647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四六级考前总不离手的厚厚词汇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53850" y="4134915"/>
            <a:ext cx="6186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与微积分战斗到底的熊熊决心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59476" y="5857087"/>
            <a:ext cx="10341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在考研出国就业的十字路口前徘徊不定的忧郁叹息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70134" y="2403221"/>
            <a:ext cx="8905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原来曾经的每一瞬间仍然那么清晰无比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44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42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750"/>
                            </p:stCondLst>
                            <p:childTnLst>
                              <p:par>
                                <p:cTn id="62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75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75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4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34" y="423705"/>
            <a:ext cx="4126478" cy="5985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22" y="691491"/>
            <a:ext cx="5296880" cy="4038314"/>
          </a:xfrm>
          <a:prstGeom prst="rect">
            <a:avLst/>
          </a:prstGeom>
          <a:scene3d>
            <a:camera prst="perspectiveLeft" fov="2700000"/>
            <a:lightRig rig="threePt" dir="t"/>
          </a:scene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5" y="423705"/>
            <a:ext cx="4802923" cy="40465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66445" y="4601231"/>
            <a:ext cx="4929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accent2">
                    <a:alpha val="84000"/>
                  </a:schemeClr>
                </a:solidFill>
                <a:cs typeface="+mn-ea"/>
                <a:sym typeface="+mn-lt"/>
              </a:rPr>
              <a:t>那些花开，那些日落 ，</a:t>
            </a:r>
            <a:endParaRPr lang="zh-CN" altLang="en-US" sz="3600" dirty="0">
              <a:solidFill>
                <a:schemeClr val="accent2">
                  <a:alpha val="84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9265" y="2360012"/>
            <a:ext cx="387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accent2">
                    <a:alpha val="84000"/>
                  </a:schemeClr>
                </a:solidFill>
                <a:cs typeface="+mn-ea"/>
                <a:sym typeface="+mn-lt"/>
              </a:rPr>
              <a:t>那些单纯的时光，</a:t>
            </a:r>
            <a:endParaRPr lang="zh-CN" altLang="en-US" sz="3600" dirty="0">
              <a:solidFill>
                <a:schemeClr val="accent2">
                  <a:alpha val="84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22937" y="5306931"/>
            <a:ext cx="4006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accent2">
                    <a:alpha val="84000"/>
                  </a:schemeClr>
                </a:solidFill>
                <a:cs typeface="+mn-ea"/>
                <a:sym typeface="+mn-lt"/>
              </a:rPr>
              <a:t>那些明亮的青春，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1" y="1167645"/>
            <a:ext cx="5836459" cy="4449685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6" name="矩形 5"/>
          <p:cNvSpPr/>
          <p:nvPr/>
        </p:nvSpPr>
        <p:spPr>
          <a:xfrm>
            <a:off x="1166445" y="4567842"/>
            <a:ext cx="3877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2">
                    <a:alpha val="84000"/>
                  </a:schemeClr>
                </a:solidFill>
                <a:cs typeface="+mn-ea"/>
                <a:sym typeface="+mn-lt"/>
              </a:rPr>
              <a:t>那些</a:t>
            </a:r>
            <a:r>
              <a:rPr lang="zh-CN" altLang="zh-CN" sz="3600" dirty="0">
                <a:solidFill>
                  <a:schemeClr val="accent2">
                    <a:alpha val="84000"/>
                  </a:schemeClr>
                </a:solidFill>
                <a:cs typeface="+mn-ea"/>
                <a:sym typeface="+mn-lt"/>
              </a:rPr>
              <a:t>年少的忧伤，</a:t>
            </a:r>
            <a:endParaRPr lang="zh-CN" altLang="en-US" sz="3600" dirty="0">
              <a:solidFill>
                <a:schemeClr val="accent2">
                  <a:alpha val="84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82" y="342512"/>
            <a:ext cx="4879818" cy="3720348"/>
          </a:xfrm>
          <a:prstGeom prst="rect">
            <a:avLst/>
          </a:prstGeom>
          <a:scene3d>
            <a:camera prst="perspectiveLeft" fov="2700000"/>
            <a:lightRig rig="threePt" dir="t"/>
          </a:scene3d>
        </p:spPr>
      </p:pic>
      <p:sp>
        <p:nvSpPr>
          <p:cNvPr id="7" name="矩形 6"/>
          <p:cNvSpPr/>
          <p:nvPr/>
        </p:nvSpPr>
        <p:spPr>
          <a:xfrm>
            <a:off x="530768" y="1988042"/>
            <a:ext cx="52940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accent2">
                    <a:alpha val="84000"/>
                  </a:schemeClr>
                </a:solidFill>
                <a:cs typeface="+mn-ea"/>
                <a:sym typeface="+mn-lt"/>
              </a:rPr>
              <a:t>究竟是怎样穿过我的身体，</a:t>
            </a:r>
            <a:endParaRPr lang="zh-CN" altLang="en-US" sz="3600" dirty="0">
              <a:solidFill>
                <a:schemeClr val="accent2">
                  <a:alpha val="84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04" y="712060"/>
            <a:ext cx="4319196" cy="57626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27173" y="4141315"/>
            <a:ext cx="387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accent2">
                    <a:alpha val="84000"/>
                  </a:schemeClr>
                </a:solidFill>
                <a:cs typeface="+mn-ea"/>
                <a:sym typeface="+mn-lt"/>
              </a:rPr>
              <a:t>流淌得如此干净。</a:t>
            </a:r>
            <a:endParaRPr lang="zh-CN" altLang="en-US" sz="3600" dirty="0">
              <a:solidFill>
                <a:schemeClr val="accent2">
                  <a:alpha val="84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31" y="912726"/>
            <a:ext cx="5976319" cy="5007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616570" y="1556355"/>
            <a:ext cx="1569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accent2">
                    <a:alpha val="84000"/>
                  </a:schemeClr>
                </a:solidFill>
                <a:cs typeface="+mn-ea"/>
                <a:sym typeface="+mn-lt"/>
              </a:rPr>
              <a:t>走了，</a:t>
            </a:r>
            <a:endParaRPr lang="zh-CN" altLang="en-US" sz="3600" dirty="0">
              <a:solidFill>
                <a:schemeClr val="accent2">
                  <a:alpha val="84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43" y="630592"/>
            <a:ext cx="7579613" cy="577865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2" name="矩形 1"/>
          <p:cNvSpPr/>
          <p:nvPr/>
        </p:nvSpPr>
        <p:spPr>
          <a:xfrm>
            <a:off x="2123770" y="1022935"/>
            <a:ext cx="4334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accent2">
                    <a:alpha val="84000"/>
                  </a:schemeClr>
                </a:solidFill>
                <a:cs typeface="+mn-ea"/>
                <a:sym typeface="+mn-lt"/>
              </a:rPr>
              <a:t>不代表对这里的淡忘</a:t>
            </a:r>
            <a:endParaRPr lang="zh-CN" altLang="en-US" sz="3600" dirty="0">
              <a:solidFill>
                <a:schemeClr val="accent2">
                  <a:alpha val="84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9" y="5654807"/>
            <a:ext cx="1006412" cy="95399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545631" y="5470084"/>
            <a:ext cx="1691966" cy="1323439"/>
            <a:chOff x="7361489" y="689346"/>
            <a:chExt cx="1691966" cy="1323439"/>
          </a:xfrm>
        </p:grpSpPr>
        <p:grpSp>
          <p:nvGrpSpPr>
            <p:cNvPr id="20" name="组合 19"/>
            <p:cNvGrpSpPr/>
            <p:nvPr/>
          </p:nvGrpSpPr>
          <p:grpSpPr>
            <a:xfrm>
              <a:off x="7566633" y="689346"/>
              <a:ext cx="1486822" cy="1323439"/>
              <a:chOff x="5688637" y="571025"/>
              <a:chExt cx="1486822" cy="1323439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5688637" y="571025"/>
                <a:ext cx="121058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0" dirty="0">
                    <a:solidFill>
                      <a:srgbClr val="FF0000">
                        <a:alpha val="60000"/>
                      </a:srgbClr>
                    </a:solidFill>
                    <a:cs typeface="+mn-ea"/>
                    <a:sym typeface="+mn-lt"/>
                  </a:rPr>
                  <a:t>忆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6497068" y="940358"/>
                <a:ext cx="6783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alpha val="64000"/>
                      </a:schemeClr>
                    </a:solidFill>
                    <a:cs typeface="+mn-ea"/>
                    <a:sym typeface="+mn-lt"/>
                  </a:rPr>
                  <a:t>TA</a:t>
                </a:r>
                <a:endParaRPr lang="zh-CN" altLang="en-US" sz="3200" dirty="0">
                  <a:solidFill>
                    <a:schemeClr val="tx1">
                      <a:alpha val="64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7361489" y="745425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FF0000">
                      <a:alpha val="60000"/>
                    </a:srgbClr>
                  </a:solidFill>
                  <a:cs typeface="+mn-ea"/>
                  <a:sym typeface="+mn-lt"/>
                </a:rPr>
                <a:t>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63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8000"/>
                            </p:stCondLst>
                            <p:childTnLst>
                              <p:par>
                                <p:cTn id="131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3" presetClass="exit" presetSubtype="54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86" y="1064828"/>
            <a:ext cx="4439847" cy="4439847"/>
          </a:xfrm>
          <a:prstGeom prst="rect">
            <a:avLst/>
          </a:prstGeom>
          <a:scene3d>
            <a:camera prst="perspectiveLeft" fov="2700000"/>
            <a:lightRig rig="threePt" dir="t"/>
          </a:scene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3" y="432158"/>
            <a:ext cx="4296331" cy="4307864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40" y="1280301"/>
            <a:ext cx="7815621" cy="3433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3" y="512001"/>
            <a:ext cx="8184465" cy="4921291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01" y="1843980"/>
            <a:ext cx="8289549" cy="4630490"/>
          </a:xfrm>
          <a:prstGeom prst="rect">
            <a:avLst/>
          </a:prstGeom>
          <a:scene3d>
            <a:camera prst="perspectiveLeft" fov="2700000"/>
            <a:lightRig rig="threePt" dir="t"/>
          </a:scene3d>
        </p:spPr>
      </p:pic>
      <p:sp>
        <p:nvSpPr>
          <p:cNvPr id="4" name="矩形 3"/>
          <p:cNvSpPr/>
          <p:nvPr/>
        </p:nvSpPr>
        <p:spPr>
          <a:xfrm>
            <a:off x="0" y="5369211"/>
            <a:ext cx="8918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我们不仅收获了学业，更收获了友谊！</a:t>
            </a:r>
          </a:p>
        </p:txBody>
      </p:sp>
      <p:sp>
        <p:nvSpPr>
          <p:cNvPr id="5" name="矩形 4"/>
          <p:cNvSpPr/>
          <p:nvPr/>
        </p:nvSpPr>
        <p:spPr>
          <a:xfrm>
            <a:off x="5184247" y="1939759"/>
            <a:ext cx="4801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短短几年的学校生涯，</a:t>
            </a:r>
          </a:p>
        </p:txBody>
      </p:sp>
      <p:sp>
        <p:nvSpPr>
          <p:cNvPr id="7" name="矩形 6"/>
          <p:cNvSpPr/>
          <p:nvPr/>
        </p:nvSpPr>
        <p:spPr>
          <a:xfrm>
            <a:off x="2084044" y="4786961"/>
            <a:ext cx="8032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我们笑过、哭过、疯狂过、迷茫过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68006" y="4499487"/>
            <a:ext cx="4139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弹指一挥正三载，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7293" y="5149469"/>
            <a:ext cx="7109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我们匆匆聚首，我们又匆匆告别。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5615" y="1108376"/>
            <a:ext cx="7109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当你回首看看时，你会驻足倾听，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84247" y="2309863"/>
            <a:ext cx="5262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那是我们一起谱写的歌！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591" y="284123"/>
            <a:ext cx="1006412" cy="95399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602419" y="99400"/>
            <a:ext cx="2018978" cy="1323439"/>
            <a:chOff x="7361489" y="689346"/>
            <a:chExt cx="2018978" cy="1323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7566633" y="689346"/>
              <a:ext cx="1813834" cy="1323439"/>
              <a:chOff x="5688637" y="571025"/>
              <a:chExt cx="1813834" cy="1323439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5688637" y="571025"/>
                <a:ext cx="121058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8000" dirty="0">
                    <a:solidFill>
                      <a:srgbClr val="FF0000">
                        <a:alpha val="60000"/>
                      </a:srgbClr>
                    </a:solidFill>
                    <a:cs typeface="+mn-ea"/>
                    <a:sym typeface="+mn-lt"/>
                  </a:rPr>
                  <a:t>忆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497068" y="940358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tx1">
                        <a:alpha val="64000"/>
                      </a:schemeClr>
                    </a:solidFill>
                    <a:cs typeface="+mn-ea"/>
                    <a:sym typeface="+mn-lt"/>
                  </a:rPr>
                  <a:t>同学</a:t>
                </a: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7361489" y="745425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dirty="0">
                  <a:solidFill>
                    <a:srgbClr val="FF0000">
                      <a:alpha val="58000"/>
                    </a:srgbClr>
                  </a:solidFill>
                  <a:cs typeface="+mn-ea"/>
                  <a:sym typeface="+mn-lt"/>
                </a:rPr>
                <a:t>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0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000"/>
                            </p:stCondLst>
                            <p:childTnLst>
                              <p:par>
                                <p:cTn id="55" presetID="14" presetClass="exit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0"/>
                            </p:stCondLst>
                            <p:childTnLst>
                              <p:par>
                                <p:cTn id="77" presetID="53" presetClass="exit" presetSubtype="54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54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54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7000"/>
                            </p:stCondLst>
                            <p:childTnLst>
                              <p:par>
                                <p:cTn id="9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500"/>
                            </p:stCondLst>
                            <p:childTnLst>
                              <p:par>
                                <p:cTn id="108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2" grpId="0"/>
      <p:bldP spid="12" grpId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03033" y="4808008"/>
            <a:ext cx="7598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>
                    <a:alpha val="84000"/>
                  </a:srgbClr>
                </a:solidFill>
                <a:cs typeface="+mn-ea"/>
                <a:sym typeface="+mn-lt"/>
              </a:rPr>
              <a:t>历久弥新，永不褪色！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43095" y="2218278"/>
            <a:ext cx="3305810" cy="1862048"/>
            <a:chOff x="4438669" y="1460376"/>
            <a:chExt cx="3305810" cy="1862048"/>
          </a:xfrm>
        </p:grpSpPr>
        <p:sp>
          <p:nvSpPr>
            <p:cNvPr id="4" name="文本框 3"/>
            <p:cNvSpPr txBox="1"/>
            <p:nvPr/>
          </p:nvSpPr>
          <p:spPr>
            <a:xfrm>
              <a:off x="5822158" y="2214428"/>
              <a:ext cx="192232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b="1" dirty="0">
                  <a:solidFill>
                    <a:srgbClr val="FF0000">
                      <a:alpha val="60000"/>
                    </a:srgbClr>
                  </a:solidFill>
                  <a:cs typeface="+mn-ea"/>
                  <a:sym typeface="+mn-lt"/>
                </a:rPr>
                <a:t>青春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8669" y="1460376"/>
              <a:ext cx="165942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致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958347" y="2510886"/>
            <a:ext cx="4288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往事如烟，温馨如昨，</a:t>
            </a:r>
          </a:p>
        </p:txBody>
      </p:sp>
      <p:sp>
        <p:nvSpPr>
          <p:cNvPr id="7" name="矩形 6"/>
          <p:cNvSpPr/>
          <p:nvPr/>
        </p:nvSpPr>
        <p:spPr>
          <a:xfrm>
            <a:off x="2522055" y="3276593"/>
            <a:ext cx="7160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相聚使我们重温起那一同走过的日子，</a:t>
            </a:r>
          </a:p>
        </p:txBody>
      </p:sp>
      <p:sp>
        <p:nvSpPr>
          <p:cNvPr id="8" name="矩形 7"/>
          <p:cNvSpPr/>
          <p:nvPr/>
        </p:nvSpPr>
        <p:spPr>
          <a:xfrm>
            <a:off x="2925901" y="4042300"/>
            <a:ext cx="63401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回忆起那段激情燃烧的青春岁月！</a:t>
            </a:r>
          </a:p>
        </p:txBody>
      </p:sp>
    </p:spTree>
    <p:extLst>
      <p:ext uri="{BB962C8B-B14F-4D97-AF65-F5344CB8AC3E}">
        <p14:creationId xmlns:p14="http://schemas.microsoft.com/office/powerpoint/2010/main" val="27159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43095" y="502534"/>
            <a:ext cx="3305810" cy="1862048"/>
            <a:chOff x="4438669" y="1460376"/>
            <a:chExt cx="3305810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5822158" y="2214428"/>
              <a:ext cx="192232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b="1" dirty="0">
                  <a:solidFill>
                    <a:srgbClr val="FF0000">
                      <a:alpha val="60000"/>
                    </a:srgbClr>
                  </a:solidFill>
                  <a:cs typeface="+mn-ea"/>
                  <a:sym typeface="+mn-lt"/>
                </a:rPr>
                <a:t>青春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38669" y="1460376"/>
              <a:ext cx="165942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致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2303033" y="4808008"/>
            <a:ext cx="7598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>
                    <a:alpha val="84000"/>
                  </a:srgbClr>
                </a:solidFill>
                <a:cs typeface="+mn-ea"/>
                <a:sym typeface="+mn-lt"/>
              </a:rPr>
              <a:t>历久弥新，永不褪色！</a:t>
            </a:r>
          </a:p>
        </p:txBody>
      </p:sp>
    </p:spTree>
    <p:extLst>
      <p:ext uri="{BB962C8B-B14F-4D97-AF65-F5344CB8AC3E}">
        <p14:creationId xmlns:p14="http://schemas.microsoft.com/office/powerpoint/2010/main" val="367127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3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-8.33333E-7 -0.069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3B4416A-8C09-43EE-8A87-9AAA79C40E9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000 (58)"/>
</p:tagLst>
</file>

<file path=ppt/theme/theme1.xml><?xml version="1.0" encoding="utf-8"?>
<a:theme xmlns:a="http://schemas.openxmlformats.org/drawingml/2006/main" name="Office 主题">
  <a:themeElements>
    <a:clrScheme name="2015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D2C9"/>
      </a:accent1>
      <a:accent2>
        <a:srgbClr val="F55360"/>
      </a:accent2>
      <a:accent3>
        <a:srgbClr val="AFD101"/>
      </a:accent3>
      <a:accent4>
        <a:srgbClr val="FF9700"/>
      </a:accent4>
      <a:accent5>
        <a:srgbClr val="78798B"/>
      </a:accent5>
      <a:accent6>
        <a:srgbClr val="AFBDC6"/>
      </a:accent6>
      <a:hlink>
        <a:srgbClr val="6B9F25"/>
      </a:hlink>
      <a:folHlink>
        <a:srgbClr val="BA6906"/>
      </a:folHlink>
    </a:clrScheme>
    <a:fontScheme name="Temp">
      <a:majorFont>
        <a:latin typeface="方正清刻本悦宋简体"/>
        <a:ea typeface="方正清刻本悦宋简体"/>
        <a:cs typeface=""/>
      </a:majorFont>
      <a:minorFont>
        <a:latin typeface="方正清刻本悦宋简体"/>
        <a:ea typeface="方正清刻本悦宋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</TotalTime>
  <Words>314</Words>
  <Application>Microsoft Office PowerPoint</Application>
  <PresentationFormat>宽屏</PresentationFormat>
  <Paragraphs>69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方正清刻本悦宋简体</vt:lpstr>
      <vt:lpstr>Arial</vt:lpstr>
      <vt:lpstr>Calibri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Titan-PPT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1000 (58)</dc:title>
  <dc:creator>Titan-PPT</dc:creator>
  <cp:lastModifiedBy>num0410</cp:lastModifiedBy>
  <cp:revision>112</cp:revision>
  <dcterms:created xsi:type="dcterms:W3CDTF">2015-07-10T13:32:09Z</dcterms:created>
  <dcterms:modified xsi:type="dcterms:W3CDTF">2016-10-25T12:09:25Z</dcterms:modified>
</cp:coreProperties>
</file>